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C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C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C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C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CA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CA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CA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CA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CA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C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C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ED3AD-13AA-486B-8789-F2168AC43228}" type="datetimeFigureOut">
              <a:rPr lang="en-US" smtClean="0"/>
              <a:t>1/22/2014</a:t>
            </a:fld>
            <a:endParaRPr lang="en-C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B73E3-950A-4E86-BD18-3344D1C07EF9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people learn?</a:t>
            </a:r>
            <a:endParaRPr lang="en-CA" dirty="0"/>
          </a:p>
        </p:txBody>
      </p:sp>
      <p:sp>
        <p:nvSpPr>
          <p:cNvPr id="3" name="Subtítul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i="1" dirty="0" smtClean="0"/>
              <a:t>Decisions about </a:t>
            </a:r>
            <a:r>
              <a:rPr lang="en-CA" b="1" i="1" dirty="0"/>
              <a:t>e-Learning </a:t>
            </a:r>
            <a:r>
              <a:rPr lang="en-CA" b="1" i="1" dirty="0" smtClean="0"/>
              <a:t>courseware </a:t>
            </a:r>
            <a:r>
              <a:rPr lang="en-US" b="1" i="1" dirty="0" smtClean="0"/>
              <a:t>must </a:t>
            </a:r>
            <a:r>
              <a:rPr lang="en-US" b="1" i="1" dirty="0"/>
              <a:t>begin with an </a:t>
            </a:r>
            <a:r>
              <a:rPr lang="en-US" b="1" i="1" dirty="0" smtClean="0"/>
              <a:t>understanding </a:t>
            </a:r>
            <a:r>
              <a:rPr lang="en-CA" b="1" i="1" dirty="0" smtClean="0"/>
              <a:t>of </a:t>
            </a:r>
            <a:r>
              <a:rPr lang="en-CA" b="1" i="1" dirty="0"/>
              <a:t>how the </a:t>
            </a:r>
            <a:r>
              <a:rPr lang="en-CA" b="1" i="1" dirty="0" smtClean="0"/>
              <a:t>mind </a:t>
            </a:r>
            <a:r>
              <a:rPr lang="en-US" b="1" i="1" dirty="0" smtClean="0"/>
              <a:t>works </a:t>
            </a:r>
            <a:r>
              <a:rPr lang="en-US" b="1" i="1" dirty="0"/>
              <a:t>during learning and </a:t>
            </a:r>
            <a:r>
              <a:rPr lang="en-US" b="1" i="1" dirty="0" smtClean="0"/>
              <a:t>of what </a:t>
            </a:r>
            <a:r>
              <a:rPr lang="en-US" b="1" i="1" dirty="0"/>
              <a:t>research tells us </a:t>
            </a:r>
            <a:r>
              <a:rPr lang="en-US" b="1" i="1" dirty="0" smtClean="0"/>
              <a:t>about the </a:t>
            </a:r>
            <a:r>
              <a:rPr lang="en-US" b="1" i="1" dirty="0"/>
              <a:t>factors that lead to learning.</a:t>
            </a:r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2700" dirty="0"/>
              <a:t>The personalization principle: </a:t>
            </a:r>
            <a:r>
              <a:rPr lang="en-CA" sz="2700" dirty="0" smtClean="0"/>
              <a:t>Use</a:t>
            </a:r>
            <a:r>
              <a:rPr lang="en-CA" sz="2700" dirty="0"/>
              <a:t/>
            </a:r>
            <a:br>
              <a:rPr lang="en-CA" sz="2700" dirty="0"/>
            </a:br>
            <a:r>
              <a:rPr lang="en-CA" sz="2700" dirty="0"/>
              <a:t>conversational tone and </a:t>
            </a:r>
            <a:r>
              <a:rPr lang="en-CA" sz="2700" dirty="0" smtClean="0"/>
              <a:t>pedagogical agents </a:t>
            </a:r>
            <a:r>
              <a:rPr lang="en-CA" sz="2700" dirty="0"/>
              <a:t>to increase learning</a:t>
            </a:r>
            <a:r>
              <a:rPr lang="en-CA" dirty="0"/>
              <a:t>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1. The </a:t>
            </a:r>
            <a:r>
              <a:rPr lang="en-US" dirty="0"/>
              <a:t>appearance of the agent made little difference</a:t>
            </a:r>
          </a:p>
          <a:p>
            <a:r>
              <a:rPr lang="en-US" dirty="0"/>
              <a:t>— a cartoon or human worked just as well.</a:t>
            </a:r>
          </a:p>
          <a:p>
            <a:r>
              <a:rPr lang="en-US" dirty="0"/>
              <a:t>2. Learning was better when the agent’s </a:t>
            </a:r>
            <a:r>
              <a:rPr lang="en-US" dirty="0" smtClean="0"/>
              <a:t>words were </a:t>
            </a:r>
            <a:r>
              <a:rPr lang="en-US" dirty="0"/>
              <a:t>presented in audio rather than in text and </a:t>
            </a:r>
            <a:r>
              <a:rPr lang="en-US" dirty="0" smtClean="0"/>
              <a:t>in a </a:t>
            </a:r>
            <a:r>
              <a:rPr lang="en-US" dirty="0"/>
              <a:t>conversational style rather than in a </a:t>
            </a:r>
            <a:r>
              <a:rPr lang="en-US" dirty="0" smtClean="0"/>
              <a:t>formal style </a:t>
            </a:r>
            <a:r>
              <a:rPr lang="en-US" dirty="0"/>
              <a:t>— congruent with the modality and </a:t>
            </a:r>
            <a:r>
              <a:rPr lang="en-US" dirty="0" smtClean="0"/>
              <a:t>personalization </a:t>
            </a:r>
            <a:r>
              <a:rPr lang="en-CA" dirty="0" smtClean="0"/>
              <a:t>principles</a:t>
            </a:r>
            <a:r>
              <a:rPr lang="en-CA" dirty="0"/>
              <a:t>.</a:t>
            </a:r>
          </a:p>
          <a:p>
            <a:r>
              <a:rPr lang="en-US" dirty="0"/>
              <a:t>3. The agent did not even need to be visible </a:t>
            </a:r>
            <a:r>
              <a:rPr lang="en-US"/>
              <a:t>on </a:t>
            </a:r>
            <a:r>
              <a:rPr lang="en-US" smtClean="0"/>
              <a:t>the screen </a:t>
            </a:r>
            <a:r>
              <a:rPr lang="en-US" dirty="0"/>
              <a:t>— the voice alone was sufficient </a:t>
            </a:r>
            <a:r>
              <a:rPr lang="en-US"/>
              <a:t>to </a:t>
            </a:r>
            <a:r>
              <a:rPr lang="en-US" smtClean="0"/>
              <a:t>promote</a:t>
            </a:r>
            <a:r>
              <a:rPr lang="en-CA" smtClean="0"/>
              <a:t>better </a:t>
            </a:r>
            <a:r>
              <a:rPr lang="en-CA" dirty="0"/>
              <a:t>learning.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we’re scrutinized…	</a:t>
            </a:r>
            <a:endParaRPr lang="en-CA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rely on opinions, rely on fact..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If the empirical data from the user proves that the user learned, then he/she learned…</a:t>
            </a:r>
            <a:endParaRPr lang="en-C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Instructional Strategies</a:t>
            </a:r>
            <a:endParaRPr lang="en-CA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instructional strategies will </a:t>
            </a:r>
            <a:r>
              <a:rPr lang="en-CA" dirty="0" smtClean="0"/>
              <a:t>be </a:t>
            </a:r>
            <a:r>
              <a:rPr lang="en-US" dirty="0" smtClean="0"/>
              <a:t>shaped </a:t>
            </a:r>
            <a:r>
              <a:rPr lang="en-US" dirty="0"/>
              <a:t>by </a:t>
            </a:r>
            <a:r>
              <a:rPr lang="en-US" dirty="0" smtClean="0"/>
              <a:t>more than psychological effectiveness…I  shaped by the parameters </a:t>
            </a:r>
            <a:r>
              <a:rPr lang="en-US" dirty="0"/>
              <a:t>of the technology like </a:t>
            </a:r>
            <a:r>
              <a:rPr lang="en-US" dirty="0" smtClean="0"/>
              <a:t>bandwidth and </a:t>
            </a:r>
            <a:r>
              <a:rPr lang="en-US" dirty="0"/>
              <a:t>hardware, and by environmental </a:t>
            </a:r>
            <a:r>
              <a:rPr lang="en-US" dirty="0" smtClean="0"/>
              <a:t>factors such as </a:t>
            </a:r>
            <a:r>
              <a:rPr lang="en-US" dirty="0"/>
              <a:t>budget, time, and organizational culture</a:t>
            </a:r>
            <a:endParaRPr lang="en-C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Richard Meyer UCSB</a:t>
            </a:r>
            <a:endParaRPr lang="en-CA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Richard Mayer and his </a:t>
            </a:r>
            <a:r>
              <a:rPr lang="en-US" dirty="0" smtClean="0"/>
              <a:t>colleagues at </a:t>
            </a:r>
            <a:r>
              <a:rPr lang="en-US" dirty="0"/>
              <a:t>the University of California at Santa </a:t>
            </a:r>
            <a:r>
              <a:rPr lang="en-US" dirty="0" smtClean="0"/>
              <a:t>Barbara have </a:t>
            </a:r>
            <a:r>
              <a:rPr lang="en-US" dirty="0"/>
              <a:t>conducted a series of controlled experiments </a:t>
            </a:r>
            <a:r>
              <a:rPr lang="en-US" dirty="0" smtClean="0"/>
              <a:t>on how </a:t>
            </a:r>
            <a:r>
              <a:rPr lang="en-US" dirty="0"/>
              <a:t>to best use audio, text, and graphics to </a:t>
            </a:r>
            <a:r>
              <a:rPr lang="en-US" dirty="0" smtClean="0"/>
              <a:t>optimize </a:t>
            </a:r>
            <a:r>
              <a:rPr lang="en-CA" dirty="0" smtClean="0"/>
              <a:t>learning </a:t>
            </a:r>
            <a:r>
              <a:rPr lang="en-CA" dirty="0"/>
              <a:t>in </a:t>
            </a:r>
            <a:r>
              <a:rPr lang="en-CA" dirty="0" smtClean="0"/>
              <a:t>multimedia…he came up with 6 statistically proven principles…</a:t>
            </a: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multimedia principle: </a:t>
            </a:r>
            <a:r>
              <a:rPr lang="en-US" sz="2400" dirty="0" smtClean="0"/>
              <a:t>Add graphics to </a:t>
            </a:r>
            <a:r>
              <a:rPr lang="en-US" sz="2400" dirty="0"/>
              <a:t>words can improve learning.</a:t>
            </a:r>
            <a:endParaRPr lang="en-CA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Learning occurs by the encoding of new </a:t>
            </a:r>
            <a:r>
              <a:rPr lang="en-US" sz="2400" dirty="0" smtClean="0"/>
              <a:t>information in </a:t>
            </a:r>
            <a:r>
              <a:rPr lang="en-US" sz="2400" dirty="0"/>
              <a:t>permanent memory called long-term memory.</a:t>
            </a:r>
          </a:p>
          <a:p>
            <a:pPr>
              <a:buNone/>
            </a:pPr>
            <a:r>
              <a:rPr lang="en-US" sz="2400" dirty="0" smtClean="0"/>
              <a:t>     According </a:t>
            </a:r>
            <a:r>
              <a:rPr lang="en-US" sz="2400" dirty="0"/>
              <a:t>to a theory called Dual Encoding, </a:t>
            </a:r>
            <a:r>
              <a:rPr lang="en-US" sz="2400" dirty="0" smtClean="0"/>
              <a:t>content communicated </a:t>
            </a:r>
            <a:r>
              <a:rPr lang="en-US" sz="2400" dirty="0"/>
              <a:t>with text and graphics sends </a:t>
            </a:r>
            <a:r>
              <a:rPr lang="en-US" sz="2400" dirty="0" smtClean="0"/>
              <a:t>two codes </a:t>
            </a:r>
            <a:r>
              <a:rPr lang="en-US" sz="2400" dirty="0"/>
              <a:t>— a verbal code and a visual code. Having </a:t>
            </a:r>
            <a:r>
              <a:rPr lang="en-US" sz="2400" dirty="0" smtClean="0"/>
              <a:t>two opportunities </a:t>
            </a:r>
            <a:r>
              <a:rPr lang="en-US" sz="2400" dirty="0"/>
              <a:t>for encoding into long-term </a:t>
            </a:r>
            <a:r>
              <a:rPr lang="en-US" sz="2400" dirty="0" smtClean="0"/>
              <a:t>memory </a:t>
            </a:r>
            <a:r>
              <a:rPr lang="en-CA" sz="2400" dirty="0" smtClean="0"/>
              <a:t>increases </a:t>
            </a:r>
            <a:r>
              <a:rPr lang="en-CA" sz="2400" dirty="0"/>
              <a:t>learning.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contiguity principle: placing text</a:t>
            </a:r>
            <a:br>
              <a:rPr lang="en-US" sz="2400" dirty="0"/>
            </a:br>
            <a:r>
              <a:rPr lang="en-CA" sz="2400" dirty="0"/>
              <a:t>near graphics improves learning.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Illustration placed under words does not work</a:t>
            </a:r>
          </a:p>
          <a:p>
            <a:r>
              <a:rPr lang="en-US" sz="2400" dirty="0"/>
              <a:t>Since working memory capacity is needed </a:t>
            </a:r>
            <a:r>
              <a:rPr lang="en-US" sz="2400" dirty="0" smtClean="0"/>
              <a:t>for learning </a:t>
            </a:r>
            <a:r>
              <a:rPr lang="en-US" sz="2400" dirty="0"/>
              <a:t>to occur, when working memory </a:t>
            </a:r>
            <a:r>
              <a:rPr lang="en-US" sz="2400" dirty="0" smtClean="0"/>
              <a:t>becomes overloaded</a:t>
            </a:r>
            <a:r>
              <a:rPr lang="en-US" sz="2400" dirty="0"/>
              <a:t>, learning is depressed. If words and </a:t>
            </a:r>
            <a:r>
              <a:rPr lang="en-US" sz="2400" dirty="0" smtClean="0"/>
              <a:t>the visuals </a:t>
            </a:r>
            <a:r>
              <a:rPr lang="en-US" sz="2400" dirty="0"/>
              <a:t>they describe are separate from each </a:t>
            </a:r>
            <a:r>
              <a:rPr lang="en-US" sz="2400" dirty="0" smtClean="0"/>
              <a:t>other, the </a:t>
            </a:r>
            <a:r>
              <a:rPr lang="en-US" sz="2400" dirty="0"/>
              <a:t>learner needs to expend extra cognitive </a:t>
            </a:r>
            <a:r>
              <a:rPr lang="en-US" sz="2400" dirty="0" smtClean="0"/>
              <a:t>resources </a:t>
            </a:r>
            <a:r>
              <a:rPr lang="en-CA" sz="2400" dirty="0" smtClean="0"/>
              <a:t>to </a:t>
            </a:r>
            <a:r>
              <a:rPr lang="en-CA" sz="2400" dirty="0"/>
              <a:t>integrate them.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400" dirty="0"/>
              <a:t>The modality principle: explaining</a:t>
            </a:r>
            <a:br>
              <a:rPr lang="en-CA" sz="2400" dirty="0"/>
            </a:br>
            <a:r>
              <a:rPr lang="en-US" sz="2400" dirty="0"/>
              <a:t>graphics with audio improves learning.</a:t>
            </a:r>
            <a:endParaRPr lang="en-CA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/>
              <a:t>Cognitive </a:t>
            </a:r>
            <a:r>
              <a:rPr lang="en-CA" sz="2800" dirty="0" smtClean="0"/>
              <a:t>psychologists </a:t>
            </a:r>
            <a:r>
              <a:rPr lang="en-US" sz="2800" dirty="0" smtClean="0"/>
              <a:t>have </a:t>
            </a:r>
            <a:r>
              <a:rPr lang="en-US" sz="2800" dirty="0"/>
              <a:t>learned that working memory has two </a:t>
            </a:r>
            <a:r>
              <a:rPr lang="en-US" sz="2800" dirty="0" smtClean="0"/>
              <a:t>sub-storage areas </a:t>
            </a:r>
            <a:r>
              <a:rPr lang="en-US" sz="2800" dirty="0"/>
              <a:t>— one for visual information and one </a:t>
            </a:r>
            <a:r>
              <a:rPr lang="en-US" sz="2800" dirty="0" smtClean="0"/>
              <a:t>for phonetic </a:t>
            </a:r>
            <a:r>
              <a:rPr lang="en-US" sz="2800" dirty="0"/>
              <a:t>information. One way to stretch the </a:t>
            </a:r>
            <a:r>
              <a:rPr lang="en-US" sz="2800" dirty="0" smtClean="0"/>
              <a:t>capacity of </a:t>
            </a:r>
            <a:r>
              <a:rPr lang="en-US" sz="2800" dirty="0"/>
              <a:t>working memory is to </a:t>
            </a:r>
            <a:r>
              <a:rPr lang="en-US" sz="2800" u="sng" dirty="0"/>
              <a:t>utilize</a:t>
            </a:r>
            <a:r>
              <a:rPr lang="en-US" sz="2800" dirty="0"/>
              <a:t> both of these </a:t>
            </a:r>
            <a:r>
              <a:rPr lang="en-US" sz="2800" dirty="0" smtClean="0"/>
              <a:t>storage </a:t>
            </a:r>
            <a:r>
              <a:rPr lang="en-CA" sz="2800" dirty="0" smtClean="0"/>
              <a:t>areas</a:t>
            </a:r>
            <a:r>
              <a:rPr lang="en-CA" sz="28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400" dirty="0"/>
              <a:t>The redundancy principle: explaining</a:t>
            </a:r>
            <a:br>
              <a:rPr lang="en-CA" sz="2400" dirty="0"/>
            </a:br>
            <a:r>
              <a:rPr lang="en-US" sz="2400" dirty="0"/>
              <a:t>graphics with audio and redundant</a:t>
            </a:r>
            <a:br>
              <a:rPr lang="en-US" sz="2400" dirty="0"/>
            </a:br>
            <a:r>
              <a:rPr lang="en-CA" sz="2400" dirty="0"/>
              <a:t>text can hurt learning.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/>
              <a:t>Controlled research however, </a:t>
            </a:r>
            <a:r>
              <a:rPr lang="en-CA" sz="2800" dirty="0" smtClean="0"/>
              <a:t>indicates </a:t>
            </a:r>
            <a:r>
              <a:rPr lang="en-US" sz="2800" dirty="0" smtClean="0"/>
              <a:t>that </a:t>
            </a:r>
            <a:r>
              <a:rPr lang="en-US" sz="2800" dirty="0"/>
              <a:t>learning is actually depressed when </a:t>
            </a:r>
            <a:r>
              <a:rPr lang="en-US" sz="2800" dirty="0" smtClean="0"/>
              <a:t>a graphic </a:t>
            </a:r>
            <a:r>
              <a:rPr lang="en-US" sz="2800" dirty="0"/>
              <a:t>is explained by a combination of text </a:t>
            </a:r>
            <a:r>
              <a:rPr lang="en-US" sz="2800" dirty="0" smtClean="0"/>
              <a:t>and narration </a:t>
            </a:r>
            <a:r>
              <a:rPr lang="en-US" sz="2800" dirty="0"/>
              <a:t>that reads the text.</a:t>
            </a:r>
            <a:endParaRPr lang="en-CA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The coherence principle: using gratuitous</a:t>
            </a:r>
            <a:br>
              <a:rPr lang="en-US" sz="2400" dirty="0"/>
            </a:br>
            <a:r>
              <a:rPr lang="en-US" sz="2400" dirty="0"/>
              <a:t>visuals, text, and sounds can hurt</a:t>
            </a:r>
            <a:br>
              <a:rPr lang="en-US" sz="2400" dirty="0"/>
            </a:br>
            <a:r>
              <a:rPr lang="en-CA" sz="2400" dirty="0"/>
              <a:t>learning.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Distracting learners from key instructional points,</a:t>
            </a:r>
          </a:p>
          <a:p>
            <a:r>
              <a:rPr lang="en-US" dirty="0"/>
              <a:t>2. Disrupting the learner’s organization of </a:t>
            </a:r>
            <a:r>
              <a:rPr lang="en-US" dirty="0" smtClean="0"/>
              <a:t>information into </a:t>
            </a:r>
            <a:r>
              <a:rPr lang="en-US" dirty="0"/>
              <a:t>a coherent mental model, or</a:t>
            </a:r>
          </a:p>
          <a:p>
            <a:r>
              <a:rPr lang="en-US" dirty="0" smtClean="0"/>
              <a:t>3. Activating </a:t>
            </a:r>
            <a:r>
              <a:rPr lang="en-US" dirty="0"/>
              <a:t>irrelevant prior knowledge.</a:t>
            </a:r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475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Tema do Office</vt:lpstr>
      <vt:lpstr>How do people learn?</vt:lpstr>
      <vt:lpstr>How we’re scrutinized… </vt:lpstr>
      <vt:lpstr>Instructional Strategies</vt:lpstr>
      <vt:lpstr>Richard Meyer UCSB</vt:lpstr>
      <vt:lpstr>The multimedia principle: Add graphics to words can improve learning.</vt:lpstr>
      <vt:lpstr>The contiguity principle: placing text near graphics improves learning.</vt:lpstr>
      <vt:lpstr>The modality principle: explaining graphics with audio improves learning.</vt:lpstr>
      <vt:lpstr>The redundancy principle: explaining graphics with audio and redundant text can hurt learning.</vt:lpstr>
      <vt:lpstr>The coherence principle: using gratuitous visuals, text, and sounds can hurt learning.</vt:lpstr>
      <vt:lpstr>The personalization principle: Use conversational tone and pedagogical agents to increase learning.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people learn?</dc:title>
  <dc:creator>ksecor</dc:creator>
  <cp:lastModifiedBy>AICASD</cp:lastModifiedBy>
  <cp:revision>4</cp:revision>
  <dcterms:created xsi:type="dcterms:W3CDTF">2008-04-09T16:32:12Z</dcterms:created>
  <dcterms:modified xsi:type="dcterms:W3CDTF">2014-01-22T16:02:30Z</dcterms:modified>
</cp:coreProperties>
</file>